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692"/>
    <a:srgbClr val="941476"/>
    <a:srgbClr val="EC70CE"/>
    <a:srgbClr val="FF99FF"/>
    <a:srgbClr val="FF65B9"/>
    <a:srgbClr val="FF9BD2"/>
    <a:srgbClr val="E749C1"/>
    <a:srgbClr val="FF31A2"/>
    <a:srgbClr val="FF66CC"/>
    <a:srgbClr val="DB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5240220521893E-2"/>
          <c:y val="6.8391287127960568E-2"/>
          <c:w val="0.94450952501741881"/>
          <c:h val="0.830812942417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Λαϊκά </c:v>
                </c:pt>
                <c:pt idx="3">
                  <c:v>Έντεχνο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4.5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E-42EA-9820-1EDC5FBE7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1366459200"/>
        <c:axId val="1366458368"/>
      </c:barChart>
      <c:catAx>
        <c:axId val="13664592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66458368"/>
        <c:crosses val="autoZero"/>
        <c:auto val="1"/>
        <c:lblAlgn val="ctr"/>
        <c:lblOffset val="100"/>
        <c:noMultiLvlLbl val="0"/>
      </c:catAx>
      <c:valAx>
        <c:axId val="1366458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66459200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Λαϊκά</c:v>
                </c:pt>
                <c:pt idx="3">
                  <c:v>Έντεχνο 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E-4F8F-8D7C-84EA0887B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1293896832"/>
        <c:axId val="1293896000"/>
      </c:barChart>
      <c:catAx>
        <c:axId val="1293896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93896000"/>
        <c:crosses val="autoZero"/>
        <c:auto val="1"/>
        <c:lblAlgn val="ctr"/>
        <c:lblOffset val="100"/>
        <c:noMultiLvlLbl val="0"/>
      </c:catAx>
      <c:valAx>
        <c:axId val="1293896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93896832"/>
        <c:crosses val="autoZero"/>
        <c:crossBetween val="between"/>
      </c:valAx>
      <c:spPr>
        <a:noFill/>
        <a:ln>
          <a:solidFill>
            <a:srgbClr val="FF66CC"/>
          </a:solidFill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74999999999998E-3"/>
          <c:y val="2.1093748702402271E-2"/>
          <c:w val="0.96562499999999996"/>
          <c:h val="0.8864126546252058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spPr>
              <a:solidFill>
                <a:srgbClr val="33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DB2-4B9D-B643-AC6ADA7DA378}"/>
              </c:ext>
            </c:extLst>
          </c:dPt>
          <c:dPt>
            <c:idx val="1"/>
            <c:bubble3D val="0"/>
            <c:spPr>
              <a:solidFill>
                <a:srgbClr val="00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B2-4B9D-B643-AC6ADA7DA37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B2-4B9D-B643-AC6ADA7DA37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DB2-4B9D-B643-AC6ADA7DA378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B2-4B9D-B643-AC6ADA7DA378}"/>
              </c:ext>
            </c:extLst>
          </c:dPt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Λαϊκά</c:v>
                </c:pt>
                <c:pt idx="3">
                  <c:v>Έντεχνο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2-4B9D-B643-AC6ADA7DA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795951495564304E-2"/>
          <c:y val="7.2324917699558872E-2"/>
          <c:w val="0.8620805942307016"/>
          <c:h val="0.79006088581129386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solidFill>
              <a:srgbClr val="F739DC"/>
            </a:solidFill>
          </c:spPr>
          <c:dPt>
            <c:idx val="0"/>
            <c:bubble3D val="0"/>
            <c:spPr>
              <a:solidFill>
                <a:srgbClr val="FF65B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2E-4F8E-8273-4133DF468DD0}"/>
              </c:ext>
            </c:extLst>
          </c:dPt>
          <c:dPt>
            <c:idx val="1"/>
            <c:bubble3D val="0"/>
            <c:spPr>
              <a:solidFill>
                <a:srgbClr val="EC70C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2E-4F8E-8273-4133DF468DD0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F2E-4F8E-8273-4133DF468DD0}"/>
              </c:ext>
            </c:extLst>
          </c:dPt>
          <c:dPt>
            <c:idx val="3"/>
            <c:bubble3D val="0"/>
            <c:spPr>
              <a:solidFill>
                <a:srgbClr val="F739D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18C-49D1-BFA2-8115CD58FB1F}"/>
              </c:ext>
            </c:extLst>
          </c:dPt>
          <c:dPt>
            <c:idx val="4"/>
            <c:bubble3D val="0"/>
            <c:spPr>
              <a:solidFill>
                <a:srgbClr val="F739D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18C-49D1-BFA2-8115CD58FB1F}"/>
              </c:ext>
            </c:extLst>
          </c:dPt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Λαίκά</c:v>
                </c:pt>
                <c:pt idx="3">
                  <c:v>Έντεχνο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E-4F8E-8273-4133DF468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8.7013164370078735E-2"/>
          <c:y val="9.3117181771826915E-2"/>
          <c:w val="0.8863228346456693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Λαϊκά</c:v>
                </c:pt>
                <c:pt idx="3">
                  <c:v>Έντεχνο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5-4E74-99DF-DFE1D8E4E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4608016"/>
        <c:axId val="1354611760"/>
      </c:barChart>
      <c:catAx>
        <c:axId val="135460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54611760"/>
        <c:crosses val="autoZero"/>
        <c:auto val="1"/>
        <c:lblAlgn val="ctr"/>
        <c:lblOffset val="100"/>
        <c:noMultiLvlLbl val="0"/>
      </c:catAx>
      <c:valAx>
        <c:axId val="135461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54608016"/>
        <c:crosses val="autoZero"/>
        <c:crossBetween val="between"/>
      </c:valAx>
      <c:spPr>
        <a:noFill/>
        <a:ln>
          <a:solidFill>
            <a:schemeClr val="accent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0664370078735E-2"/>
          <c:y val="7.7085262572434352E-3"/>
          <c:w val="0.8863228346456693"/>
          <c:h val="0.8299737849410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Φύλλο1!$A$2:$A$6</c:f>
              <c:strCache>
                <c:ptCount val="5"/>
                <c:pt idx="0">
                  <c:v>Ροκ</c:v>
                </c:pt>
                <c:pt idx="1">
                  <c:v>Pop</c:v>
                </c:pt>
                <c:pt idx="2">
                  <c:v>Λαϊκά</c:v>
                </c:pt>
                <c:pt idx="3">
                  <c:v>Έντεχνο</c:v>
                </c:pt>
                <c:pt idx="4">
                  <c:v>Άλλο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3-40BE-B97F-25723D3C0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4859376"/>
        <c:axId val="1494855216"/>
      </c:barChart>
      <c:catAx>
        <c:axId val="149485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l-GR" sz="1200" b="0" i="0" u="none" strike="noStrike" kern="1200" baseline="0">
                <a:solidFill>
                  <a:srgbClr val="941476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4855216"/>
        <c:crosses val="autoZero"/>
        <c:auto val="1"/>
        <c:lblAlgn val="ctr"/>
        <c:lblOffset val="100"/>
        <c:noMultiLvlLbl val="0"/>
      </c:catAx>
      <c:valAx>
        <c:axId val="149485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941476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485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0.08079</cdr:x>
      <cdr:y>0.15197</cdr:y>
    </cdr:from>
    <cdr:to>
      <cdr:x>0.11257</cdr:x>
      <cdr:y>0.19963</cdr:y>
    </cdr:to>
    <cdr:pic>
      <cdr:nvPicPr>
        <cdr:cNvPr id="2" name="Εικόνα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6664" y="823462"/>
          <a:ext cx="258281" cy="2582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0.11141</cdr:x>
      <cdr:y>0.1545</cdr:y>
    </cdr:from>
    <cdr:to>
      <cdr:x>0.13942</cdr:x>
      <cdr:y>0.19681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905509" y="837175"/>
          <a:ext cx="227672" cy="22925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9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0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3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6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6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6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5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76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06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5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65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48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44A1D6-02C2-41A5-B192-BBCEE0D92BDA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617CFE-1CE9-4C81-8658-64DC8A6A2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5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3629" y="621202"/>
            <a:ext cx="8804031" cy="6536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Εργασία στατιστικής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00300" y="2118945"/>
            <a:ext cx="7218484" cy="1397975"/>
          </a:xfrm>
        </p:spPr>
        <p:txBody>
          <a:bodyPr>
            <a:normAutofit/>
          </a:bodyPr>
          <a:lstStyle/>
          <a:p>
            <a:r>
              <a:rPr lang="el-GR" dirty="0" smtClean="0"/>
              <a:t>Το τμήμα Β΄4 έκανε μια εργασία στατιστικής για τα μαθηματικά. Η ομάδα μας είχε ως θέμα το τι είδος μουσικής ακούνε τα παιδιά της δευτέρας γυμνασίου.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14568" y="4079603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Οι επιλογές τους ήταν: ροκ, </a:t>
            </a:r>
            <a:r>
              <a:rPr lang="el-GR" dirty="0" err="1" smtClean="0"/>
              <a:t>pop</a:t>
            </a:r>
            <a:r>
              <a:rPr lang="el-GR" smtClean="0"/>
              <a:t> , </a:t>
            </a:r>
            <a:r>
              <a:rPr lang="el-GR" dirty="0"/>
              <a:t>λαϊκά, έντεχνα, άλλο </a:t>
            </a:r>
          </a:p>
        </p:txBody>
      </p:sp>
    </p:spTree>
    <p:extLst>
      <p:ext uri="{BB962C8B-B14F-4D97-AF65-F5344CB8AC3E}">
        <p14:creationId xmlns:p14="http://schemas.microsoft.com/office/powerpoint/2010/main" val="12051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05100" y="1866900"/>
            <a:ext cx="6650567" cy="1834089"/>
          </a:xfrm>
        </p:spPr>
        <p:txBody>
          <a:bodyPr/>
          <a:lstStyle/>
          <a:p>
            <a:r>
              <a:rPr lang="el-GR" sz="2800" dirty="0" smtClean="0"/>
              <a:t>Η έρευνα έδειξε ότι τα περισσότερα παιδιά ακούνε άλλη μουσική από τις επιλογές που δώσαμε. 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2857500" y="3781425"/>
            <a:ext cx="7363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Ευχαριστούμε για την </a:t>
            </a:r>
            <a:r>
              <a:rPr lang="el-GR" sz="2800" dirty="0" smtClean="0"/>
              <a:t>παρακολούθηση</a:t>
            </a:r>
          </a:p>
          <a:p>
            <a:r>
              <a:rPr lang="el-GR" sz="2800" dirty="0" smtClean="0"/>
              <a:t>Οι μαθήτριες του Β΄4 Τσιρωνά Δήμητρα και </a:t>
            </a:r>
            <a:r>
              <a:rPr lang="el-GR" sz="2800" dirty="0" err="1" smtClean="0"/>
              <a:t>Σπηλιώτη</a:t>
            </a:r>
            <a:r>
              <a:rPr lang="el-GR" sz="2800" dirty="0" smtClean="0"/>
              <a:t> Λυδία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513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15561" y="190378"/>
            <a:ext cx="8707315" cy="855906"/>
          </a:xfrm>
        </p:spPr>
        <p:txBody>
          <a:bodyPr>
            <a:normAutofit fontScale="90000"/>
          </a:bodyPr>
          <a:lstStyle/>
          <a:p>
            <a:r>
              <a:rPr lang="el-GR" dirty="0"/>
              <a:t>Α</a:t>
            </a:r>
            <a:r>
              <a:rPr lang="el-GR" dirty="0" smtClean="0"/>
              <a:t>ποτελέσματα αγοριών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06002"/>
              </p:ext>
            </p:extLst>
          </p:nvPr>
        </p:nvGraphicFramePr>
        <p:xfrm>
          <a:off x="2628901" y="2224453"/>
          <a:ext cx="6849207" cy="233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897">
                  <a:extLst>
                    <a:ext uri="{9D8B030D-6E8A-4147-A177-3AD203B41FA5}">
                      <a16:colId xmlns:a16="http://schemas.microsoft.com/office/drawing/2014/main" val="1757762239"/>
                    </a:ext>
                  </a:extLst>
                </a:gridCol>
                <a:gridCol w="2541155">
                  <a:extLst>
                    <a:ext uri="{9D8B030D-6E8A-4147-A177-3AD203B41FA5}">
                      <a16:colId xmlns:a16="http://schemas.microsoft.com/office/drawing/2014/main" val="4122992915"/>
                    </a:ext>
                  </a:extLst>
                </a:gridCol>
                <a:gridCol w="2541155">
                  <a:extLst>
                    <a:ext uri="{9D8B030D-6E8A-4147-A177-3AD203B41FA5}">
                      <a16:colId xmlns:a16="http://schemas.microsoft.com/office/drawing/2014/main" val="3233766965"/>
                    </a:ext>
                  </a:extLst>
                </a:gridCol>
              </a:tblGrid>
              <a:tr h="491549"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Συχνότητες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Σχετικές</a:t>
                      </a:r>
                      <a:r>
                        <a:rPr lang="el-GR" baseline="0" dirty="0" smtClean="0"/>
                        <a:t> συχνότητες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4068"/>
                  </a:ext>
                </a:extLst>
              </a:tr>
              <a:tr h="370098">
                <a:tc>
                  <a:txBody>
                    <a:bodyPr/>
                    <a:lstStyle/>
                    <a:p>
                      <a:r>
                        <a:rPr lang="el-GR" dirty="0" smtClean="0"/>
                        <a:t>Ροκ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9,52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91908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r>
                        <a:rPr lang="en-US" dirty="0" smtClean="0"/>
                        <a:t>Pop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88618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r>
                        <a:rPr lang="el-GR" dirty="0" smtClean="0"/>
                        <a:t>Λαϊκά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04070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r>
                        <a:rPr lang="el-GR" dirty="0" smtClean="0"/>
                        <a:t>Έντεχνα</a:t>
                      </a:r>
                      <a:r>
                        <a:rPr lang="el-GR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2,38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98780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r>
                        <a:rPr lang="el-GR" dirty="0" smtClean="0"/>
                        <a:t>Άλλο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57,1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0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36429" y="331055"/>
            <a:ext cx="8979877" cy="81194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Αποτελέσματα κοριτσιών 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08479"/>
              </p:ext>
            </p:extLst>
          </p:nvPr>
        </p:nvGraphicFramePr>
        <p:xfrm>
          <a:off x="2708030" y="2224454"/>
          <a:ext cx="6778870" cy="221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605">
                  <a:extLst>
                    <a:ext uri="{9D8B030D-6E8A-4147-A177-3AD203B41FA5}">
                      <a16:colId xmlns:a16="http://schemas.microsoft.com/office/drawing/2014/main" val="2007672870"/>
                    </a:ext>
                  </a:extLst>
                </a:gridCol>
                <a:gridCol w="2449740">
                  <a:extLst>
                    <a:ext uri="{9D8B030D-6E8A-4147-A177-3AD203B41FA5}">
                      <a16:colId xmlns:a16="http://schemas.microsoft.com/office/drawing/2014/main" val="2232045824"/>
                    </a:ext>
                  </a:extLst>
                </a:gridCol>
                <a:gridCol w="2441525">
                  <a:extLst>
                    <a:ext uri="{9D8B030D-6E8A-4147-A177-3AD203B41FA5}">
                      <a16:colId xmlns:a16="http://schemas.microsoft.com/office/drawing/2014/main" val="1420217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Συχνότητες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Σχετικές Συχνότητες 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21626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r>
                        <a:rPr lang="el-GR" dirty="0" smtClean="0"/>
                        <a:t>Ροκ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91704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r>
                        <a:rPr lang="en-US" dirty="0" smtClean="0"/>
                        <a:t>Pop</a:t>
                      </a:r>
                      <a:endParaRPr lang="el-GR" dirty="0"/>
                    </a:p>
                  </a:txBody>
                  <a:tcPr>
                    <a:solidFill>
                      <a:srgbClr val="F5EC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>
                    <a:solidFill>
                      <a:srgbClr val="F5EC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</a:t>
                      </a:r>
                      <a:endParaRPr lang="el-GR" dirty="0"/>
                    </a:p>
                  </a:txBody>
                  <a:tcPr>
                    <a:solidFill>
                      <a:srgbClr val="F5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8844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r>
                        <a:rPr lang="el-GR" dirty="0" smtClean="0"/>
                        <a:t>Λαϊκά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15143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r>
                        <a:rPr lang="el-GR" dirty="0" smtClean="0"/>
                        <a:t>Έντεχνο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F5EC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F5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18377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r>
                        <a:rPr lang="el-GR" dirty="0" smtClean="0"/>
                        <a:t>Άλλο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22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68</a:t>
                      </a:r>
                      <a:endParaRPr lang="el-GR" dirty="0"/>
                    </a:p>
                  </a:txBody>
                  <a:tcPr>
                    <a:solidFill>
                      <a:srgbClr val="FF3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2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54016" y="131884"/>
            <a:ext cx="9155723" cy="931986"/>
          </a:xfrm>
        </p:spPr>
        <p:txBody>
          <a:bodyPr/>
          <a:lstStyle/>
          <a:p>
            <a:r>
              <a:rPr lang="el-GR" dirty="0" smtClean="0"/>
              <a:t>Διάγραμμα αγοριών </a:t>
            </a:r>
            <a:endParaRPr lang="el-GR" dirty="0"/>
          </a:p>
        </p:txBody>
      </p:sp>
      <p:graphicFrame>
        <p:nvGraphicFramePr>
          <p:cNvPr id="9" name="Γράφημα 8"/>
          <p:cNvGraphicFramePr/>
          <p:nvPr>
            <p:extLst>
              <p:ext uri="{D42A27DB-BD31-4B8C-83A1-F6EECF244321}">
                <p14:modId xmlns:p14="http://schemas.microsoft.com/office/powerpoint/2010/main" val="495024303"/>
              </p:ext>
            </p:extLst>
          </p:nvPr>
        </p:nvGraphicFramePr>
        <p:xfrm>
          <a:off x="2180492" y="1371601"/>
          <a:ext cx="7851531" cy="421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54016" y="225547"/>
            <a:ext cx="9023838" cy="7416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Διάγραμμα κοριτσιών </a:t>
            </a:r>
            <a:endParaRPr lang="el-GR" dirty="0"/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152842417"/>
              </p:ext>
            </p:extLst>
          </p:nvPr>
        </p:nvGraphicFramePr>
        <p:xfrm>
          <a:off x="1811215" y="1406769"/>
          <a:ext cx="8203223" cy="448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48339" y="109944"/>
            <a:ext cx="8795238" cy="909964"/>
          </a:xfrm>
        </p:spPr>
        <p:txBody>
          <a:bodyPr/>
          <a:lstStyle/>
          <a:p>
            <a:r>
              <a:rPr lang="el-GR" dirty="0" smtClean="0"/>
              <a:t>Πίτα αγοριών </a:t>
            </a:r>
            <a:endParaRPr lang="el-GR" dirty="0"/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495942652"/>
              </p:ext>
            </p:extLst>
          </p:nvPr>
        </p:nvGraphicFramePr>
        <p:xfrm>
          <a:off x="2119923" y="121203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0"/>
            <a:ext cx="10518531" cy="144193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Πίτα κοριτσιών</a:t>
            </a:r>
            <a:endParaRPr lang="el-GR" dirty="0"/>
          </a:p>
        </p:txBody>
      </p:sp>
      <p:graphicFrame>
        <p:nvGraphicFramePr>
          <p:cNvPr id="8" name="Γράφημα 7"/>
          <p:cNvGraphicFramePr/>
          <p:nvPr>
            <p:extLst>
              <p:ext uri="{D42A27DB-BD31-4B8C-83A1-F6EECF244321}">
                <p14:modId xmlns:p14="http://schemas.microsoft.com/office/powerpoint/2010/main" val="1830415322"/>
              </p:ext>
            </p:extLst>
          </p:nvPr>
        </p:nvGraphicFramePr>
        <p:xfrm>
          <a:off x="1028699" y="1063870"/>
          <a:ext cx="9812216" cy="526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36430" y="149470"/>
            <a:ext cx="8935915" cy="8019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Ραβδόγραμμα αγοριών</a:t>
            </a:r>
            <a:endParaRPr lang="el-GR" dirty="0"/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9651893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64" y="1556841"/>
            <a:ext cx="228596" cy="22859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51" y="1556841"/>
            <a:ext cx="230856" cy="23085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17" y="1556841"/>
            <a:ext cx="228596" cy="22859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513" y="1548828"/>
            <a:ext cx="232599" cy="23660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16" y="2325782"/>
            <a:ext cx="300745" cy="30593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08" y="1548827"/>
            <a:ext cx="250799" cy="255123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77" y="1539513"/>
            <a:ext cx="241756" cy="245924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885" y="1555770"/>
            <a:ext cx="238592" cy="24270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88" y="1556841"/>
            <a:ext cx="223669" cy="227525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543" y="1555770"/>
            <a:ext cx="238592" cy="242705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135" y="1570740"/>
            <a:ext cx="223875" cy="227735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18" y="1545736"/>
            <a:ext cx="231129" cy="235114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410" y="1544019"/>
            <a:ext cx="263846" cy="268394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390" y="1540238"/>
            <a:ext cx="243265" cy="247459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31" y="1548130"/>
            <a:ext cx="246103" cy="250346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103" y="1546034"/>
            <a:ext cx="254178" cy="2585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37" y="1556238"/>
            <a:ext cx="227537" cy="231460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086" y="1539513"/>
            <a:ext cx="276543" cy="281310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02" y="1539426"/>
            <a:ext cx="239400" cy="243527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348" y="1537552"/>
            <a:ext cx="232132" cy="236134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748" y="1539179"/>
            <a:ext cx="276871" cy="281644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900607" y="1521598"/>
            <a:ext cx="257434" cy="261872"/>
          </a:xfrm>
          <a:prstGeom prst="rect">
            <a:avLst/>
          </a:prstGeom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408" y="1521598"/>
            <a:ext cx="287930" cy="292894"/>
          </a:xfrm>
          <a:prstGeom prst="rect">
            <a:avLst/>
          </a:prstGeom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30" y="3264641"/>
            <a:ext cx="242609" cy="246792"/>
          </a:xfrm>
          <a:prstGeom prst="rect">
            <a:avLst/>
          </a:prstGeom>
        </p:spPr>
      </p:pic>
      <p:pic>
        <p:nvPicPr>
          <p:cNvPr id="34" name="Εικόνα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350" y="4087561"/>
            <a:ext cx="222896" cy="226739"/>
          </a:xfrm>
          <a:prstGeom prst="rect">
            <a:avLst/>
          </a:prstGeom>
        </p:spPr>
      </p:pic>
      <p:pic>
        <p:nvPicPr>
          <p:cNvPr id="35" name="Εικόνα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353" y="4085301"/>
            <a:ext cx="229234" cy="233186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16" y="4075557"/>
            <a:ext cx="265337" cy="269911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77" y="4906108"/>
            <a:ext cx="267654" cy="272268"/>
          </a:xfrm>
          <a:prstGeom prst="rect">
            <a:avLst/>
          </a:prstGeom>
        </p:spPr>
      </p:pic>
      <p:pic>
        <p:nvPicPr>
          <p:cNvPr id="38" name="Εικόνα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47" y="4906108"/>
            <a:ext cx="267166" cy="271772"/>
          </a:xfrm>
          <a:prstGeom prst="rect">
            <a:avLst/>
          </a:prstGeom>
        </p:spPr>
      </p:pic>
      <p:pic>
        <p:nvPicPr>
          <p:cNvPr id="39" name="Εικόνα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37413" y="4909592"/>
            <a:ext cx="245401" cy="249632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589" y="4906108"/>
            <a:ext cx="248826" cy="253116"/>
          </a:xfrm>
          <a:prstGeom prst="rect">
            <a:avLst/>
          </a:prstGeom>
        </p:spPr>
      </p:pic>
      <p:pic>
        <p:nvPicPr>
          <p:cNvPr id="42" name="Εικόνα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17" y="3236021"/>
            <a:ext cx="257906" cy="262352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658108" y="3221912"/>
            <a:ext cx="272289" cy="276983"/>
          </a:xfrm>
          <a:prstGeom prst="rect">
            <a:avLst/>
          </a:prstGeom>
        </p:spPr>
      </p:pic>
      <p:pic>
        <p:nvPicPr>
          <p:cNvPr id="44" name="Εικόνα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65" y="3246369"/>
            <a:ext cx="249558" cy="253861"/>
          </a:xfrm>
          <a:prstGeom prst="rect">
            <a:avLst/>
          </a:prstGeom>
        </p:spPr>
      </p:pic>
      <p:pic>
        <p:nvPicPr>
          <p:cNvPr id="45" name="Εικόνα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32345" y="3244790"/>
            <a:ext cx="291179" cy="236322"/>
          </a:xfrm>
          <a:prstGeom prst="rect">
            <a:avLst/>
          </a:prstGeom>
        </p:spPr>
      </p:pic>
      <p:pic>
        <p:nvPicPr>
          <p:cNvPr id="46" name="Εικόνα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647" y="3249152"/>
            <a:ext cx="245511" cy="249743"/>
          </a:xfrm>
          <a:prstGeom prst="rect">
            <a:avLst/>
          </a:prstGeom>
        </p:spPr>
      </p:pic>
      <p:pic>
        <p:nvPicPr>
          <p:cNvPr id="47" name="Εικόνα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91" y="3252313"/>
            <a:ext cx="217526" cy="221276"/>
          </a:xfrm>
          <a:prstGeom prst="rect">
            <a:avLst/>
          </a:prstGeom>
        </p:spPr>
      </p:pic>
      <p:pic>
        <p:nvPicPr>
          <p:cNvPr id="48" name="Εικόνα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774" y="3254546"/>
            <a:ext cx="247087" cy="251347"/>
          </a:xfrm>
          <a:prstGeom prst="rect">
            <a:avLst/>
          </a:prstGeom>
        </p:spPr>
      </p:pic>
      <p:pic>
        <p:nvPicPr>
          <p:cNvPr id="49" name="Εικόνα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36" y="3273202"/>
            <a:ext cx="225778" cy="229670"/>
          </a:xfrm>
          <a:prstGeom prst="rect">
            <a:avLst/>
          </a:prstGeom>
        </p:spPr>
      </p:pic>
      <p:pic>
        <p:nvPicPr>
          <p:cNvPr id="50" name="Εικόνα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075" y="3264641"/>
            <a:ext cx="211372" cy="2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7163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Ραβδόγραμμα κοριτσιών </a:t>
            </a:r>
            <a:endParaRPr lang="el-GR" dirty="0"/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073689129"/>
              </p:ext>
            </p:extLst>
          </p:nvPr>
        </p:nvGraphicFramePr>
        <p:xfrm>
          <a:off x="2032000" y="1186229"/>
          <a:ext cx="8128000" cy="494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34" y="1515827"/>
            <a:ext cx="284576" cy="28948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582" y="1502061"/>
            <a:ext cx="261188" cy="26569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49" y="1458719"/>
            <a:ext cx="318812" cy="32911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67" y="1486556"/>
            <a:ext cx="263875" cy="26842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67" y="1466223"/>
            <a:ext cx="288737" cy="29371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523" y="1494614"/>
            <a:ext cx="277872" cy="28266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41" y="1467177"/>
            <a:ext cx="317598" cy="323073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952" y="1476078"/>
            <a:ext cx="274175" cy="278902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45" y="1486556"/>
            <a:ext cx="334889" cy="340662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505" y="1466423"/>
            <a:ext cx="319081" cy="324582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397" y="1458719"/>
            <a:ext cx="339054" cy="329988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09" y="1447289"/>
            <a:ext cx="324395" cy="329988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26" y="1459315"/>
            <a:ext cx="333624" cy="339376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321" y="1481759"/>
            <a:ext cx="321571" cy="327114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41" y="1447289"/>
            <a:ext cx="379174" cy="385712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16" y="1476078"/>
            <a:ext cx="396449" cy="403283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53" y="1458719"/>
            <a:ext cx="389619" cy="396336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256" y="1427474"/>
            <a:ext cx="444228" cy="451887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28" y="1425168"/>
            <a:ext cx="432833" cy="440295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261" y="1435577"/>
            <a:ext cx="412368" cy="419478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329" y="1466223"/>
            <a:ext cx="352116" cy="358186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76" y="3126066"/>
            <a:ext cx="353599" cy="359695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266" y="3126066"/>
            <a:ext cx="353599" cy="359695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54" y="3956257"/>
            <a:ext cx="353599" cy="359695"/>
          </a:xfrm>
          <a:prstGeom prst="rect">
            <a:avLst/>
          </a:prstGeom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10" y="3951023"/>
            <a:ext cx="353599" cy="359695"/>
          </a:xfrm>
          <a:prstGeom prst="rect">
            <a:avLst/>
          </a:prstGeom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09" y="3951023"/>
            <a:ext cx="353599" cy="359695"/>
          </a:xfrm>
          <a:prstGeom prst="rect">
            <a:avLst/>
          </a:prstGeom>
        </p:spPr>
      </p:pic>
      <p:pic>
        <p:nvPicPr>
          <p:cNvPr id="34" name="Εικόνα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008" y="3951022"/>
            <a:ext cx="353599" cy="359695"/>
          </a:xfrm>
          <a:prstGeom prst="rect">
            <a:avLst/>
          </a:prstGeom>
        </p:spPr>
      </p:pic>
      <p:pic>
        <p:nvPicPr>
          <p:cNvPr id="35" name="Εικόνα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207" y="3981334"/>
            <a:ext cx="353599" cy="359695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602" y="4775979"/>
            <a:ext cx="353599" cy="359695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77" y="3126067"/>
            <a:ext cx="35359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135</Words>
  <Application>Microsoft Office PowerPoint</Application>
  <PresentationFormat>Ευρεία οθόνη</PresentationFormat>
  <Paragraphs>51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Garamond</vt:lpstr>
      <vt:lpstr>Οργανικό</vt:lpstr>
      <vt:lpstr>Εργασία στατιστικής</vt:lpstr>
      <vt:lpstr>Αποτελέσματα αγοριών</vt:lpstr>
      <vt:lpstr>Αποτελέσματα κοριτσιών </vt:lpstr>
      <vt:lpstr>Διάγραμμα αγοριών </vt:lpstr>
      <vt:lpstr>Διάγραμμα κοριτσιών </vt:lpstr>
      <vt:lpstr>Πίτα αγοριών </vt:lpstr>
      <vt:lpstr>Πίτα κοριτσιών</vt:lpstr>
      <vt:lpstr>Ραβδόγραμμα αγοριών</vt:lpstr>
      <vt:lpstr>Ραβδόγραμμα κοριτσιών </vt:lpstr>
      <vt:lpstr>Η έρευνα έδειξε ότι τα περισσότερα παιδιά ακούνε άλλη μουσική από τις επιλογές που δώσαμε.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Εργασία στατιστικής</dc:title>
  <dc:creator>andri</dc:creator>
  <cp:lastModifiedBy>andri</cp:lastModifiedBy>
  <cp:revision>19</cp:revision>
  <dcterms:created xsi:type="dcterms:W3CDTF">2024-04-20T15:10:52Z</dcterms:created>
  <dcterms:modified xsi:type="dcterms:W3CDTF">2024-04-20T18:05:25Z</dcterms:modified>
</cp:coreProperties>
</file>